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74" r:id="rId7"/>
    <p:sldId id="263" r:id="rId8"/>
    <p:sldId id="262" r:id="rId9"/>
    <p:sldId id="272" r:id="rId10"/>
    <p:sldId id="261" r:id="rId11"/>
    <p:sldId id="271" r:id="rId12"/>
    <p:sldId id="273" r:id="rId13"/>
    <p:sldId id="264" r:id="rId14"/>
    <p:sldId id="267" r:id="rId15"/>
    <p:sldId id="268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336" autoAdjust="0"/>
  </p:normalViewPr>
  <p:slideViewPr>
    <p:cSldViewPr snapToGrid="0">
      <p:cViewPr>
        <p:scale>
          <a:sx n="75" d="100"/>
          <a:sy n="75" d="100"/>
        </p:scale>
        <p:origin x="9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5355C7-D7B9-FA40-9D6D-F7EF4B5783A5}" type="datetimeFigureOut">
              <a:rPr lang="en-HU" smtClean="0"/>
              <a:t>06/13/2023</a:t>
            </a:fld>
            <a:endParaRPr lang="en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98FF4-B9BA-694B-BA58-B356F07691DA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4054345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Miért is jelentett problémát az adott rész: </a:t>
            </a:r>
            <a:r>
              <a:rPr lang="hu-HU" dirty="0" err="1"/>
              <a:t>pl</a:t>
            </a:r>
            <a:r>
              <a:rPr lang="hu-HU" dirty="0"/>
              <a:t> több oldalon megjelenítés több kliensen</a:t>
            </a:r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C98FF4-B9BA-694B-BA58-B356F07691DA}" type="slidenum">
              <a:rPr lang="en-HU" smtClean="0"/>
              <a:t>12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2974112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C98FF4-B9BA-694B-BA58-B356F07691DA}" type="slidenum">
              <a:rPr lang="en-HU" smtClean="0"/>
              <a:t>13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3010166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MQTT protokoll használata, ami az egységesebb csatlakozásra, és kezelésre ad lehetőséget, és szintén lehetőséget ad például Google </a:t>
            </a:r>
            <a:r>
              <a:rPr lang="hu-HU" dirty="0" err="1"/>
              <a:t>Assistant</a:t>
            </a:r>
            <a:r>
              <a:rPr lang="hu-HU" dirty="0"/>
              <a:t> alkalmazására.</a:t>
            </a:r>
          </a:p>
          <a:p>
            <a:r>
              <a:rPr lang="hu-HU" dirty="0"/>
              <a:t>Biztonságosabb egy szimpla HTTP kérésekkel működő rendszer helyett az MQTT.</a:t>
            </a:r>
          </a:p>
          <a:p>
            <a:r>
              <a:rPr lang="hu-HU" dirty="0"/>
              <a:t>Hasonlóságok: létező </a:t>
            </a:r>
            <a:r>
              <a:rPr lang="hu-HU" dirty="0" err="1"/>
              <a:t>open</a:t>
            </a:r>
            <a:r>
              <a:rPr lang="hu-HU" dirty="0"/>
              <a:t> </a:t>
            </a:r>
            <a:r>
              <a:rPr lang="hu-HU" dirty="0" err="1"/>
              <a:t>source</a:t>
            </a:r>
            <a:r>
              <a:rPr lang="hu-HU" dirty="0"/>
              <a:t> okos otthon rendszerek, mint </a:t>
            </a:r>
            <a:r>
              <a:rPr lang="hu-HU" dirty="0" err="1"/>
              <a:t>pl</a:t>
            </a:r>
            <a:r>
              <a:rPr lang="hu-HU" dirty="0"/>
              <a:t> a Home </a:t>
            </a:r>
            <a:r>
              <a:rPr lang="hu-HU" dirty="0" err="1"/>
              <a:t>Assistant</a:t>
            </a:r>
            <a:r>
              <a:rPr lang="hu-HU" dirty="0"/>
              <a:t>, és az </a:t>
            </a:r>
            <a:r>
              <a:rPr lang="hu-HU" dirty="0" err="1"/>
              <a:t>OpenHAB</a:t>
            </a:r>
            <a:r>
              <a:rPr lang="hu-HU" dirty="0"/>
              <a:t>, támogatják az ESP-ket is.</a:t>
            </a:r>
          </a:p>
          <a:p>
            <a:r>
              <a:rPr lang="hu-HU" dirty="0"/>
              <a:t>Különbség: </a:t>
            </a:r>
            <a:r>
              <a:rPr lang="hu-HU" dirty="0" err="1"/>
              <a:t>árbeli</a:t>
            </a:r>
            <a:r>
              <a:rPr lang="hu-HU" dirty="0"/>
              <a:t> különbség, vagy az hogy Google Home-mal párosítható legyen, nagyobb fejlesztő csapat.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C98FF4-B9BA-694B-BA58-B356F07691DA}" type="slidenum">
              <a:rPr lang="en-HU" smtClean="0"/>
              <a:t>14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3643936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Mikrokontroller tesztelés és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debugolás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:</a:t>
            </a:r>
          </a:p>
          <a:p>
            <a:pPr algn="l"/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Arduino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IDE mint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debugolási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lehetőség. Soros monitorra adat kiírás. Multiméteres tesztelés. Kizárólagosan manuális tesztelési és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debugolási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lehetőségek.</a:t>
            </a:r>
            <a:br>
              <a:rPr lang="hu-HU" b="0" i="0" dirty="0">
                <a:solidFill>
                  <a:srgbClr val="1C1E21"/>
                </a:solidFill>
                <a:effectLst/>
                <a:latin typeface="inherit"/>
              </a:rPr>
            </a:br>
            <a:endParaRPr lang="hu-HU" b="0" i="0" dirty="0">
              <a:solidFill>
                <a:srgbClr val="1C1E21"/>
              </a:solidFill>
              <a:effectLst/>
              <a:latin typeface="inherit"/>
            </a:endParaRPr>
          </a:p>
          <a:p>
            <a:pPr algn="l"/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Fontolgattam az Android fejlesztést a projekthez, de az megkötné hogy milyen eszközön lehetne csak használni ezért is lett webfelület amit majdnem minden eszközön el lehet érni, de azt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Firebase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Test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Labbal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lehetne, mint például a weblapon a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Cypress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automatizált tesztelés, vagy Java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jUnit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teszt, vagy a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logcat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használata, meg ugye manuális tesztelés</a:t>
            </a:r>
          </a:p>
          <a:p>
            <a:pPr algn="l"/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Hogy ha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chromeon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akarok tesztelni akkor van ilyen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chrome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debugger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amikor géppel kötöm össze és az alapján </a:t>
            </a:r>
            <a:r>
              <a:rPr lang="hu-HU" b="0" i="0" dirty="0" err="1">
                <a:solidFill>
                  <a:srgbClr val="1C1E21"/>
                </a:solidFill>
                <a:effectLst/>
                <a:latin typeface="inherit"/>
              </a:rPr>
              <a:t>debugolni</a:t>
            </a:r>
            <a:r>
              <a:rPr lang="hu-HU" b="0" i="0" dirty="0">
                <a:solidFill>
                  <a:srgbClr val="1C1E21"/>
                </a:solidFill>
                <a:effectLst/>
                <a:latin typeface="inherit"/>
              </a:rPr>
              <a:t> a webfelületet.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C98FF4-B9BA-694B-BA58-B356F07691DA}" type="slidenum">
              <a:rPr lang="en-HU" smtClean="0"/>
              <a:t>15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43836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6/13/2023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OHQ3E/smarthom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277E601-4573-628F-72DA-ACCCF43090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755" y="656045"/>
            <a:ext cx="11226490" cy="3430763"/>
          </a:xfrm>
        </p:spPr>
        <p:txBody>
          <a:bodyPr/>
          <a:lstStyle/>
          <a:p>
            <a:r>
              <a:rPr lang="hu-HU" sz="3200" dirty="0"/>
              <a:t>Programozható elektronikák alkalmazásai</a:t>
            </a:r>
            <a:br>
              <a:rPr lang="hu-HU" dirty="0"/>
            </a:br>
            <a:r>
              <a:rPr lang="hu-HU" dirty="0"/>
              <a:t>Kompakt okos otthon létrehozása mikrokontrollerekkel</a:t>
            </a:r>
            <a:endParaRPr lang="hu-HU" sz="6000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A6365F6-FD20-B787-EC56-08CE1E417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202" y="5001207"/>
            <a:ext cx="12900349" cy="1699641"/>
          </a:xfrm>
        </p:spPr>
        <p:txBody>
          <a:bodyPr numCol="4" spcCol="288000" anchor="ctr">
            <a:noAutofit/>
          </a:bodyPr>
          <a:lstStyle/>
          <a:p>
            <a:r>
              <a:rPr lang="hu-HU" b="1" dirty="0"/>
              <a:t>Készítette</a:t>
            </a:r>
          </a:p>
          <a:p>
            <a:r>
              <a:rPr lang="hu-HU" dirty="0"/>
              <a:t>Bagoly Gábor – OOHQ3E</a:t>
            </a:r>
          </a:p>
          <a:p>
            <a:r>
              <a:rPr lang="hu-HU" dirty="0"/>
              <a:t>Programtervező Informatikus</a:t>
            </a:r>
          </a:p>
          <a:p>
            <a:r>
              <a:rPr lang="hu-HU" b="1" dirty="0"/>
              <a:t>Témavezető</a:t>
            </a:r>
          </a:p>
          <a:p>
            <a:r>
              <a:rPr lang="hu-HU" dirty="0"/>
              <a:t>Dr. </a:t>
            </a:r>
            <a:r>
              <a:rPr lang="hu-HU" dirty="0" err="1"/>
              <a:t>Geda</a:t>
            </a:r>
            <a:r>
              <a:rPr lang="hu-HU" dirty="0"/>
              <a:t> Gábor</a:t>
            </a:r>
          </a:p>
          <a:p>
            <a:r>
              <a:rPr lang="hu-HU" dirty="0"/>
              <a:t>Egyetemi Docens</a:t>
            </a:r>
          </a:p>
          <a:p>
            <a:endParaRPr lang="hu-HU" b="1" dirty="0"/>
          </a:p>
          <a:p>
            <a:r>
              <a:rPr lang="hu-HU" b="1" dirty="0"/>
              <a:t>Opponens</a:t>
            </a:r>
          </a:p>
          <a:p>
            <a:r>
              <a:rPr lang="hu-HU" dirty="0"/>
              <a:t>Dr. Tajti Tibor Gábor</a:t>
            </a:r>
          </a:p>
          <a:p>
            <a:r>
              <a:rPr lang="hu-HU" dirty="0"/>
              <a:t>Egyetemi Docens</a:t>
            </a:r>
          </a:p>
          <a:p>
            <a:endParaRPr lang="hu-HU" dirty="0"/>
          </a:p>
          <a:p>
            <a:r>
              <a:rPr lang="hu-HU" sz="2000" dirty="0"/>
              <a:t>Eger, 2023</a:t>
            </a:r>
          </a:p>
        </p:txBody>
      </p:sp>
      <p:pic>
        <p:nvPicPr>
          <p:cNvPr id="1026" name="Picture 2" descr="Eszterházy Károly Katolikus Egyetem, Eger">
            <a:extLst>
              <a:ext uri="{FF2B5EF4-FFF2-40B4-BE49-F238E27FC236}">
                <a16:creationId xmlns:a16="http://schemas.microsoft.com/office/drawing/2014/main" id="{EA895B93-6D62-1698-998D-13FC7F5CC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101" y="5870425"/>
            <a:ext cx="1986747" cy="687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759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6B33A6-E30F-66AF-0B86-8ED61EFC5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Tesztelések a fejlesztés során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E0E1AE7-5577-39BF-5758-BF9B12F4B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899920"/>
            <a:ext cx="10554574" cy="4958080"/>
          </a:xfrm>
        </p:spPr>
        <p:txBody>
          <a:bodyPr>
            <a:normAutofit fontScale="25000" lnSpcReduction="20000"/>
          </a:bodyPr>
          <a:lstStyle/>
          <a:p>
            <a:r>
              <a:rPr lang="hu-HU" sz="9600" b="1" dirty="0"/>
              <a:t>Manuális:</a:t>
            </a:r>
          </a:p>
          <a:p>
            <a:pPr lvl="1"/>
            <a:r>
              <a:rPr lang="hu-HU" sz="9600" dirty="0"/>
              <a:t>Olyan funkciók tesztelése, amihez kell külső beavatkozás, nem lehet automatizálni. </a:t>
            </a:r>
          </a:p>
          <a:p>
            <a:pPr lvl="2"/>
            <a:r>
              <a:rPr lang="hu-HU" sz="9600" dirty="0"/>
              <a:t>Eszköz ki-be kapcsolása.</a:t>
            </a:r>
          </a:p>
          <a:p>
            <a:pPr lvl="2"/>
            <a:r>
              <a:rPr lang="hu-HU" sz="9600" dirty="0"/>
              <a:t>Kamera működése.</a:t>
            </a:r>
          </a:p>
          <a:p>
            <a:pPr lvl="2"/>
            <a:r>
              <a:rPr lang="hu-HU" sz="9600" dirty="0"/>
              <a:t>RFID kártyaolvasó használata.</a:t>
            </a:r>
          </a:p>
          <a:p>
            <a:r>
              <a:rPr lang="hu-HU" sz="9600" b="1" dirty="0"/>
              <a:t>Automatizált:</a:t>
            </a:r>
          </a:p>
          <a:p>
            <a:pPr lvl="1"/>
            <a:r>
              <a:rPr lang="hu-HU" sz="9600" dirty="0"/>
              <a:t>Olyan funkciók tesztelése, amihez nem kell külső beavatkozás.</a:t>
            </a:r>
          </a:p>
          <a:p>
            <a:pPr lvl="1"/>
            <a:r>
              <a:rPr lang="hu-HU" sz="9600" dirty="0"/>
              <a:t>Ehhez </a:t>
            </a:r>
            <a:r>
              <a:rPr lang="hu-HU" sz="9600" dirty="0" err="1"/>
              <a:t>Cypress</a:t>
            </a:r>
            <a:r>
              <a:rPr lang="hu-HU" sz="9600" dirty="0"/>
              <a:t> volt alkalmazva.</a:t>
            </a:r>
          </a:p>
          <a:p>
            <a:pPr lvl="2"/>
            <a:endParaRPr lang="hu-HU" sz="600" dirty="0"/>
          </a:p>
        </p:txBody>
      </p:sp>
    </p:spTree>
    <p:extLst>
      <p:ext uri="{BB962C8B-B14F-4D97-AF65-F5344CB8AC3E}">
        <p14:creationId xmlns:p14="http://schemas.microsoft.com/office/powerpoint/2010/main" val="3432342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sting.cy.js">
            <a:hlinkClick r:id="" action="ppaction://media"/>
            <a:extLst>
              <a:ext uri="{FF2B5EF4-FFF2-40B4-BE49-F238E27FC236}">
                <a16:creationId xmlns:a16="http://schemas.microsoft.com/office/drawing/2014/main" id="{6FD1EBC3-74E7-651C-0889-0141976394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4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18390D-AA08-D5E2-44B9-A2B9D0281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513977"/>
            <a:ext cx="10571998" cy="970450"/>
          </a:xfrm>
        </p:spPr>
        <p:txBody>
          <a:bodyPr/>
          <a:lstStyle/>
          <a:p>
            <a:r>
              <a:rPr lang="hu-HU" dirty="0"/>
              <a:t>Projekt során felmerült kihívást jelentő problémák és megoldásaik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A0817C-5E91-032F-721D-5D52BF926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801407"/>
            <a:ext cx="10554574" cy="3636511"/>
          </a:xfrm>
        </p:spPr>
        <p:txBody>
          <a:bodyPr>
            <a:normAutofit/>
          </a:bodyPr>
          <a:lstStyle/>
          <a:p>
            <a:r>
              <a:rPr lang="hu-HU" sz="2800" dirty="0"/>
              <a:t>Kamera kép megjelenítése az oldalon.</a:t>
            </a:r>
          </a:p>
          <a:p>
            <a:r>
              <a:rPr lang="hu-HU" sz="2800" dirty="0"/>
              <a:t>Kamera kapcsolódás jelzés a webfelületen.</a:t>
            </a:r>
          </a:p>
          <a:p>
            <a:r>
              <a:rPr lang="hu-HU" sz="2800" dirty="0"/>
              <a:t>RFID kártya adat átküldése webfelületre beolvasáskor.</a:t>
            </a:r>
          </a:p>
          <a:p>
            <a:pPr lvl="1"/>
            <a:endParaRPr lang="hu-HU" sz="2800" dirty="0"/>
          </a:p>
          <a:p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113190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18390D-AA08-D5E2-44B9-A2B9D0281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Jövőbeli tervek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A0817C-5E91-032F-721D-5D52BF926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52" y="2303567"/>
            <a:ext cx="10554574" cy="3636511"/>
          </a:xfrm>
        </p:spPr>
        <p:txBody>
          <a:bodyPr>
            <a:normAutofit/>
          </a:bodyPr>
          <a:lstStyle/>
          <a:p>
            <a:r>
              <a:rPr lang="hu-HU" sz="2800" dirty="0"/>
              <a:t>Open </a:t>
            </a:r>
            <a:r>
              <a:rPr lang="hu-HU" sz="2800" dirty="0" err="1"/>
              <a:t>source</a:t>
            </a:r>
            <a:r>
              <a:rPr lang="hu-HU" sz="2800" dirty="0"/>
              <a:t> termékként kiadni.</a:t>
            </a:r>
          </a:p>
          <a:p>
            <a:r>
              <a:rPr lang="hu-HU" sz="2800" dirty="0"/>
              <a:t>Átváltás MQTT-re, hogy okos eszközöket is lehessen beintegrálni.</a:t>
            </a:r>
          </a:p>
          <a:p>
            <a:r>
              <a:rPr lang="hu-HU" sz="2800" dirty="0"/>
              <a:t>Több nyelv támogatása.</a:t>
            </a:r>
          </a:p>
        </p:txBody>
      </p:sp>
    </p:spTree>
    <p:extLst>
      <p:ext uri="{BB962C8B-B14F-4D97-AF65-F5344CB8AC3E}">
        <p14:creationId xmlns:p14="http://schemas.microsoft.com/office/powerpoint/2010/main" val="3036309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96E80F1-AF10-A103-4715-7D57A5880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Konzulensi kérdések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9FAA52-9734-A88F-B6A9-E81DD3C40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Lát-e további fejlesztési lehetőséget a csatlakoztatni kívánt eszközök egységesebb kezelhetőségére?</a:t>
            </a:r>
          </a:p>
          <a:p>
            <a:r>
              <a:rPr lang="hu-HU" sz="2800" dirty="0"/>
              <a:t>Hogyan valósítaná meg azok gyors, egyszerű csatlakoztatását, ugyanakkor biztonságos használatát?</a:t>
            </a:r>
          </a:p>
          <a:p>
            <a:r>
              <a:rPr lang="hu-HU" sz="2800" dirty="0"/>
              <a:t>Milyen hasonlóságot és különbözőséget lát az Ön fejlesztése és a piaci termékek vonatkozásában ezen a területen?</a:t>
            </a:r>
          </a:p>
        </p:txBody>
      </p:sp>
    </p:spTree>
    <p:extLst>
      <p:ext uri="{BB962C8B-B14F-4D97-AF65-F5344CB8AC3E}">
        <p14:creationId xmlns:p14="http://schemas.microsoft.com/office/powerpoint/2010/main" val="3313055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A15D35-70F3-0567-C9F2-46FE8E4A2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Opponensi kérdések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DA6DA8-A9B6-1092-9C60-7C10355B7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800" dirty="0"/>
              <a:t>Milyen tesztelési és </a:t>
            </a:r>
            <a:r>
              <a:rPr lang="hu-HU" sz="2800" dirty="0" err="1"/>
              <a:t>debuggolási</a:t>
            </a:r>
            <a:r>
              <a:rPr lang="hu-HU" sz="2800" dirty="0"/>
              <a:t> lehetőségek vannak mikrokontroller használatakor?</a:t>
            </a:r>
          </a:p>
          <a:p>
            <a:r>
              <a:rPr lang="hu-HU" sz="2800" dirty="0"/>
              <a:t>Milyen tesztelési lehetőségeket használhatunk Android alkalmazás fejlesztésekor?</a:t>
            </a:r>
          </a:p>
        </p:txBody>
      </p:sp>
    </p:spTree>
    <p:extLst>
      <p:ext uri="{BB962C8B-B14F-4D97-AF65-F5344CB8AC3E}">
        <p14:creationId xmlns:p14="http://schemas.microsoft.com/office/powerpoint/2010/main" val="765330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doboz 2">
            <a:extLst>
              <a:ext uri="{FF2B5EF4-FFF2-40B4-BE49-F238E27FC236}">
                <a16:creationId xmlns:a16="http://schemas.microsoft.com/office/drawing/2014/main" id="{2A0120EB-BCA5-B70B-FCAF-8E6EF5BF524B}"/>
              </a:ext>
            </a:extLst>
          </p:cNvPr>
          <p:cNvSpPr txBox="1"/>
          <p:nvPr/>
        </p:nvSpPr>
        <p:spPr>
          <a:xfrm>
            <a:off x="1523611" y="2659559"/>
            <a:ext cx="914477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u-HU" sz="5400" b="1" i="0" dirty="0">
                <a:solidFill>
                  <a:srgbClr val="F3F4F6"/>
                </a:solidFill>
                <a:effectLst/>
                <a:latin typeface="+mj-lt"/>
              </a:rPr>
              <a:t>Köszönöm a figyelmet!</a:t>
            </a:r>
            <a:endParaRPr lang="hu-HU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29994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2497179-4D8D-6376-496B-8B64EFA06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Téma megközelítése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492248-7103-8A7D-D8BB-D24A21A62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2448560"/>
            <a:ext cx="11755120" cy="4145279"/>
          </a:xfrm>
        </p:spPr>
        <p:txBody>
          <a:bodyPr>
            <a:normAutofit fontScale="25000" lnSpcReduction="20000"/>
          </a:bodyPr>
          <a:lstStyle/>
          <a:p>
            <a:r>
              <a:rPr lang="hu-HU" sz="9600" dirty="0"/>
              <a:t>Okos otthonok napjainkban.</a:t>
            </a:r>
          </a:p>
          <a:p>
            <a:r>
              <a:rPr lang="hu-HU" sz="9600" dirty="0"/>
              <a:t>Számos okos otthon rendszerek hátrányai:</a:t>
            </a:r>
          </a:p>
          <a:p>
            <a:pPr lvl="1"/>
            <a:r>
              <a:rPr lang="hu-HU" sz="9600" dirty="0"/>
              <a:t>Egyes eszközök csak bizonyos rendszerekkel kompatibilisek.</a:t>
            </a:r>
          </a:p>
          <a:p>
            <a:pPr lvl="1"/>
            <a:r>
              <a:rPr lang="hu-HU" sz="9600" dirty="0"/>
              <a:t>Oda kell figyelni, hogy melyek azok a rendszerek, amiben használhatóak.</a:t>
            </a:r>
          </a:p>
          <a:p>
            <a:pPr lvl="1"/>
            <a:r>
              <a:rPr lang="hu-HU" sz="9600" dirty="0"/>
              <a:t>Nehezen vegyíthető több eszköz.</a:t>
            </a:r>
          </a:p>
          <a:p>
            <a:pPr lvl="1"/>
            <a:r>
              <a:rPr lang="hu-HU" sz="9600" dirty="0"/>
              <a:t>Finanszírozási tényezők.</a:t>
            </a:r>
          </a:p>
          <a:p>
            <a:pPr lvl="1"/>
            <a:r>
              <a:rPr lang="hu-HU" sz="9600" dirty="0"/>
              <a:t>Csak egy platformon elérhető kezelő felület.</a:t>
            </a:r>
          </a:p>
          <a:p>
            <a:r>
              <a:rPr lang="hu-HU" sz="9600" dirty="0"/>
              <a:t>Olyan rendszer kialakítása, ami erre ad megoldást.</a:t>
            </a:r>
          </a:p>
          <a:p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127106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1160F0-B55F-09FA-54D0-98F8873F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Célok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CC0F00C-60E4-8B6A-7773-013EBBB8E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44207"/>
            <a:ext cx="10554574" cy="3636511"/>
          </a:xfrm>
        </p:spPr>
        <p:txBody>
          <a:bodyPr>
            <a:normAutofit/>
          </a:bodyPr>
          <a:lstStyle/>
          <a:p>
            <a:r>
              <a:rPr lang="hu-HU" sz="2800" dirty="0"/>
              <a:t>Belátás egy ilyen rendszer működésébe.</a:t>
            </a:r>
          </a:p>
          <a:p>
            <a:r>
              <a:rPr lang="hu-HU" sz="2800" dirty="0"/>
              <a:t>Különböző programozható eszközök alkalmazásának jobb megismerése.</a:t>
            </a:r>
          </a:p>
          <a:p>
            <a:r>
              <a:rPr lang="hu-HU" sz="2800" dirty="0"/>
              <a:t>Egy olyan általános kezelőfelületet létrehozása, amit könnyen tud a felhasználó használni.</a:t>
            </a:r>
          </a:p>
        </p:txBody>
      </p:sp>
    </p:spTree>
    <p:extLst>
      <p:ext uri="{BB962C8B-B14F-4D97-AF65-F5344CB8AC3E}">
        <p14:creationId xmlns:p14="http://schemas.microsoft.com/office/powerpoint/2010/main" val="73453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E61B02-C86E-D281-EA20-AF3C556C9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technológiák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08C7AF-0ABF-377F-A9DF-D736349D3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59" y="2168998"/>
            <a:ext cx="12019280" cy="4383787"/>
          </a:xfrm>
        </p:spPr>
        <p:txBody>
          <a:bodyPr numCol="2">
            <a:normAutofit/>
          </a:bodyPr>
          <a:lstStyle/>
          <a:p>
            <a:r>
              <a:rPr lang="hu-HU" sz="2200" dirty="0"/>
              <a:t>Verziókövetéshez: </a:t>
            </a:r>
            <a:r>
              <a:rPr lang="hu-HU" sz="2200" dirty="0">
                <a:solidFill>
                  <a:srgbClr val="00B0F0"/>
                </a:solidFill>
              </a:rPr>
              <a:t>GitHub</a:t>
            </a:r>
            <a:r>
              <a:rPr lang="hu-HU" sz="2200" dirty="0"/>
              <a:t> </a:t>
            </a:r>
            <a:r>
              <a:rPr lang="hu-HU" sz="2200" dirty="0">
                <a:hlinkClick r:id="rId2"/>
              </a:rPr>
              <a:t>https://github.com/OOHQ3E/smarthome</a:t>
            </a:r>
            <a:endParaRPr lang="hu-HU" sz="2200" dirty="0"/>
          </a:p>
          <a:p>
            <a:r>
              <a:rPr lang="hu-HU" sz="2200" dirty="0"/>
              <a:t>Adatbázis terv létrehozáshoz: </a:t>
            </a:r>
            <a:r>
              <a:rPr lang="hu-HU" sz="2200" dirty="0">
                <a:solidFill>
                  <a:srgbClr val="00B0F0"/>
                </a:solidFill>
              </a:rPr>
              <a:t>dbdiagram.io</a:t>
            </a:r>
          </a:p>
          <a:p>
            <a:r>
              <a:rPr lang="hu-HU" sz="2200" dirty="0"/>
              <a:t>Kapcsolási rajzok elkészítéséhez: </a:t>
            </a:r>
            <a:r>
              <a:rPr lang="hu-HU" sz="2200" dirty="0">
                <a:solidFill>
                  <a:srgbClr val="00B0F0"/>
                </a:solidFill>
              </a:rPr>
              <a:t>Fritzing</a:t>
            </a:r>
          </a:p>
          <a:p>
            <a:r>
              <a:rPr lang="hu-HU" sz="2200" dirty="0"/>
              <a:t>Működési ábra létrehozáshoz: </a:t>
            </a:r>
            <a:r>
              <a:rPr lang="hu-HU" sz="2200" dirty="0" err="1">
                <a:solidFill>
                  <a:srgbClr val="00B0F0"/>
                </a:solidFill>
              </a:rPr>
              <a:t>PlantUML</a:t>
            </a:r>
            <a:endParaRPr lang="hu-HU" sz="2200" dirty="0">
              <a:solidFill>
                <a:srgbClr val="00B0F0"/>
              </a:solidFill>
            </a:endParaRPr>
          </a:p>
          <a:p>
            <a:r>
              <a:rPr lang="hu-HU" sz="2200" dirty="0"/>
              <a:t>Felület teszteléshez: </a:t>
            </a:r>
            <a:r>
              <a:rPr lang="hu-HU" sz="2200" dirty="0" err="1">
                <a:solidFill>
                  <a:srgbClr val="00B0F0"/>
                </a:solidFill>
              </a:rPr>
              <a:t>Cypress</a:t>
            </a:r>
            <a:endParaRPr lang="hu-HU" sz="2200" dirty="0">
              <a:solidFill>
                <a:srgbClr val="00B0F0"/>
              </a:solidFill>
            </a:endParaRPr>
          </a:p>
          <a:p>
            <a:r>
              <a:rPr lang="hu-HU" sz="2200" dirty="0"/>
              <a:t>Ikonokhoz: </a:t>
            </a:r>
            <a:r>
              <a:rPr lang="hu-HU" sz="2200" dirty="0" err="1">
                <a:solidFill>
                  <a:srgbClr val="00B0F0"/>
                </a:solidFill>
              </a:rPr>
              <a:t>Fontawesome</a:t>
            </a:r>
            <a:endParaRPr lang="hu-HU" sz="2200" dirty="0">
              <a:solidFill>
                <a:srgbClr val="00B0F0"/>
              </a:solidFill>
            </a:endParaRPr>
          </a:p>
          <a:p>
            <a:r>
              <a:rPr lang="hu-HU" sz="2200" dirty="0"/>
              <a:t>Mikrokontroller programozáshoz: </a:t>
            </a:r>
            <a:r>
              <a:rPr lang="hu-HU" sz="2200" dirty="0">
                <a:solidFill>
                  <a:srgbClr val="00B0F0"/>
                </a:solidFill>
              </a:rPr>
              <a:t>C++ </a:t>
            </a:r>
            <a:r>
              <a:rPr lang="hu-HU" sz="2200" dirty="0"/>
              <a:t>programozási nyelv és </a:t>
            </a:r>
            <a:r>
              <a:rPr lang="hu-HU" sz="2200" dirty="0" err="1">
                <a:solidFill>
                  <a:srgbClr val="00B0F0"/>
                </a:solidFill>
              </a:rPr>
              <a:t>Arduino</a:t>
            </a:r>
            <a:r>
              <a:rPr lang="hu-HU" sz="2200" dirty="0">
                <a:solidFill>
                  <a:srgbClr val="00B0F0"/>
                </a:solidFill>
              </a:rPr>
              <a:t> IDE</a:t>
            </a:r>
          </a:p>
          <a:p>
            <a:r>
              <a:rPr lang="hu-HU" sz="2200" dirty="0"/>
              <a:t>Webfelület létrehozásához: </a:t>
            </a:r>
            <a:r>
              <a:rPr lang="hu-HU" sz="2200" dirty="0">
                <a:solidFill>
                  <a:srgbClr val="00B0F0"/>
                </a:solidFill>
              </a:rPr>
              <a:t>HTML</a:t>
            </a:r>
            <a:r>
              <a:rPr lang="hu-HU" sz="2200" dirty="0"/>
              <a:t>, </a:t>
            </a:r>
            <a:r>
              <a:rPr lang="hu-HU" sz="2200" dirty="0">
                <a:solidFill>
                  <a:srgbClr val="00B0F0"/>
                </a:solidFill>
              </a:rPr>
              <a:t>PHP</a:t>
            </a:r>
            <a:r>
              <a:rPr lang="hu-HU" sz="2200" dirty="0"/>
              <a:t>, </a:t>
            </a:r>
            <a:r>
              <a:rPr lang="hu-HU" sz="2200" dirty="0" err="1">
                <a:solidFill>
                  <a:srgbClr val="00B0F0"/>
                </a:solidFill>
              </a:rPr>
              <a:t>Tailwind</a:t>
            </a:r>
            <a:r>
              <a:rPr lang="hu-HU" sz="2200" dirty="0">
                <a:solidFill>
                  <a:srgbClr val="00B0F0"/>
                </a:solidFill>
              </a:rPr>
              <a:t> CSS</a:t>
            </a:r>
          </a:p>
          <a:p>
            <a:r>
              <a:rPr lang="hu-HU" sz="2200" dirty="0"/>
              <a:t>Eszközkommunikációhoz: </a:t>
            </a:r>
            <a:r>
              <a:rPr lang="hu-HU" sz="2200" dirty="0" err="1">
                <a:solidFill>
                  <a:srgbClr val="00B0F0"/>
                </a:solidFill>
              </a:rPr>
              <a:t>Javascript</a:t>
            </a:r>
            <a:r>
              <a:rPr lang="hu-HU" sz="2200" dirty="0"/>
              <a:t>, </a:t>
            </a:r>
            <a:r>
              <a:rPr lang="hu-HU" sz="2200" dirty="0" err="1">
                <a:solidFill>
                  <a:srgbClr val="00B0F0"/>
                </a:solidFill>
              </a:rPr>
              <a:t>jQuery</a:t>
            </a:r>
            <a:endParaRPr lang="hu-HU" sz="2200" dirty="0">
              <a:solidFill>
                <a:srgbClr val="00B0F0"/>
              </a:solidFill>
            </a:endParaRPr>
          </a:p>
          <a:p>
            <a:r>
              <a:rPr lang="hu-HU" sz="2200" dirty="0"/>
              <a:t>Szenzoros adatok megjelenítésére: </a:t>
            </a:r>
            <a:r>
              <a:rPr lang="hu-HU" sz="2200" dirty="0">
                <a:solidFill>
                  <a:srgbClr val="00B0F0"/>
                </a:solidFill>
              </a:rPr>
              <a:t>Chart.js</a:t>
            </a:r>
          </a:p>
          <a:p>
            <a:r>
              <a:rPr lang="hu-HU" sz="2200" dirty="0"/>
              <a:t>Adatbázis: </a:t>
            </a:r>
            <a:r>
              <a:rPr lang="hu-HU" sz="2200" dirty="0" err="1">
                <a:solidFill>
                  <a:srgbClr val="00B0F0"/>
                </a:solidFill>
              </a:rPr>
              <a:t>MySQL</a:t>
            </a:r>
            <a:endParaRPr lang="hu-HU" sz="2200" dirty="0">
              <a:solidFill>
                <a:srgbClr val="00B0F0"/>
              </a:solidFill>
            </a:endParaRPr>
          </a:p>
          <a:p>
            <a:endParaRPr lang="hu-HU" sz="2200" dirty="0"/>
          </a:p>
          <a:p>
            <a:pPr marL="0" indent="0">
              <a:buNone/>
            </a:pPr>
            <a:endParaRPr lang="hu-HU" sz="2200" dirty="0"/>
          </a:p>
          <a:p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4222156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BAB7FE-800D-17A2-5D91-82ED09D12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Megvalósított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8325F64-04C9-9C1A-C994-46307B7AC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0" y="2052320"/>
            <a:ext cx="10571998" cy="4805679"/>
          </a:xfrm>
        </p:spPr>
        <p:txBody>
          <a:bodyPr>
            <a:normAutofit/>
          </a:bodyPr>
          <a:lstStyle/>
          <a:p>
            <a:r>
              <a:rPr lang="hu-HU" sz="2800" dirty="0" err="1">
                <a:solidFill>
                  <a:srgbClr val="00B0F0"/>
                </a:solidFill>
              </a:rPr>
              <a:t>Laravel</a:t>
            </a:r>
            <a:r>
              <a:rPr lang="hu-HU" sz="2800" dirty="0"/>
              <a:t> keretrendszerrel készített webes alkalmazás.</a:t>
            </a:r>
          </a:p>
          <a:p>
            <a:r>
              <a:rPr lang="hu-HU" sz="2800" b="1" dirty="0"/>
              <a:t>Alkalmazott hardveres eszközök:</a:t>
            </a:r>
          </a:p>
          <a:p>
            <a:pPr lvl="1"/>
            <a:r>
              <a:rPr lang="hu-HU" sz="2800" dirty="0" err="1">
                <a:solidFill>
                  <a:srgbClr val="00B0F0"/>
                </a:solidFill>
              </a:rPr>
              <a:t>Raspberry</a:t>
            </a:r>
            <a:r>
              <a:rPr lang="hu-HU" sz="2800" dirty="0">
                <a:solidFill>
                  <a:srgbClr val="00B0F0"/>
                </a:solidFill>
              </a:rPr>
              <a:t> Pi 4B</a:t>
            </a:r>
            <a:r>
              <a:rPr lang="hu-HU" sz="2800" dirty="0"/>
              <a:t>:  webszerver és </a:t>
            </a:r>
            <a:r>
              <a:rPr lang="hu-HU" sz="2800" dirty="0" err="1"/>
              <a:t>Wi</a:t>
            </a:r>
            <a:r>
              <a:rPr lang="hu-HU" sz="2800" dirty="0"/>
              <a:t>-Fi router.</a:t>
            </a:r>
            <a:endParaRPr lang="hu-HU" sz="2800" b="1" dirty="0"/>
          </a:p>
          <a:p>
            <a:pPr lvl="1"/>
            <a:r>
              <a:rPr lang="hu-HU" sz="2800" dirty="0" err="1">
                <a:solidFill>
                  <a:srgbClr val="00B0F0"/>
                </a:solidFill>
              </a:rPr>
              <a:t>NodeMCU</a:t>
            </a:r>
            <a:r>
              <a:rPr lang="hu-HU" sz="2800" dirty="0"/>
              <a:t> – </a:t>
            </a:r>
            <a:r>
              <a:rPr lang="hu-HU" sz="2800" dirty="0">
                <a:solidFill>
                  <a:srgbClr val="00B0F0"/>
                </a:solidFill>
              </a:rPr>
              <a:t>ESP-WROOM-32</a:t>
            </a:r>
            <a:r>
              <a:rPr lang="hu-HU" sz="2800" dirty="0"/>
              <a:t>: Wi-Fi-s mikrokontroller.</a:t>
            </a:r>
          </a:p>
          <a:p>
            <a:pPr lvl="1"/>
            <a:r>
              <a:rPr lang="hu-HU" sz="2800" dirty="0">
                <a:solidFill>
                  <a:srgbClr val="00B0F0"/>
                </a:solidFill>
              </a:rPr>
              <a:t>DHT22</a:t>
            </a:r>
            <a:r>
              <a:rPr lang="hu-HU" sz="2800" dirty="0"/>
              <a:t>: hőmérséklet és páratartalom szenzor.</a:t>
            </a:r>
          </a:p>
          <a:p>
            <a:pPr lvl="1"/>
            <a:r>
              <a:rPr lang="hu-HU" sz="2800" dirty="0">
                <a:solidFill>
                  <a:srgbClr val="00B0F0"/>
                </a:solidFill>
              </a:rPr>
              <a:t>RFID-RC522</a:t>
            </a:r>
            <a:r>
              <a:rPr lang="hu-HU" sz="2800" dirty="0"/>
              <a:t>: RFID kártyaolvasó.</a:t>
            </a:r>
          </a:p>
          <a:p>
            <a:pPr lvl="1"/>
            <a:r>
              <a:rPr lang="hu-HU" sz="2800" dirty="0">
                <a:solidFill>
                  <a:srgbClr val="00B0F0"/>
                </a:solidFill>
              </a:rPr>
              <a:t>ESP-32 CAM</a:t>
            </a:r>
            <a:r>
              <a:rPr lang="hu-HU" sz="2800" dirty="0"/>
              <a:t>: Wi-Fi-s mikrokontroller kamera perifériával.</a:t>
            </a:r>
          </a:p>
        </p:txBody>
      </p:sp>
    </p:spTree>
    <p:extLst>
      <p:ext uri="{BB962C8B-B14F-4D97-AF65-F5344CB8AC3E}">
        <p14:creationId xmlns:p14="http://schemas.microsoft.com/office/powerpoint/2010/main" val="4126312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02357B-8E5E-BA57-E274-2BCD5511D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36" y="538447"/>
            <a:ext cx="10571998" cy="970450"/>
          </a:xfrm>
        </p:spPr>
        <p:txBody>
          <a:bodyPr/>
          <a:lstStyle/>
          <a:p>
            <a:r>
              <a:rPr lang="hu-HU" dirty="0"/>
              <a:t>Megvalósított eszközök</a:t>
            </a:r>
            <a:br>
              <a:rPr lang="hu-HU" dirty="0"/>
            </a:br>
            <a:r>
              <a:rPr lang="hu-HU" dirty="0"/>
              <a:t>kapcsolási rajzai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EA66C9C2-6B70-615E-4FDC-E59530A37B9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2736" y="2664772"/>
            <a:ext cx="6335565" cy="401027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DC038557-F356-F56E-30D5-3CA49A61D8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46542"/>
          <a:stretch/>
        </p:blipFill>
        <p:spPr>
          <a:xfrm>
            <a:off x="7502158" y="3093922"/>
            <a:ext cx="4497106" cy="373530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DA7A57F4-F844-05AA-40D6-F8036C610B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3750" r="258" b="574"/>
          <a:stretch/>
        </p:blipFill>
        <p:spPr>
          <a:xfrm>
            <a:off x="8270240" y="221005"/>
            <a:ext cx="3504153" cy="295554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7E3347EC-6DFA-219A-D052-4900B2C0F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3483"/>
          <a:stretch/>
        </p:blipFill>
        <p:spPr>
          <a:xfrm>
            <a:off x="3911679" y="1023672"/>
            <a:ext cx="3365608" cy="3646239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159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892FB0-B6BA-00C8-FFA8-543F0E671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400" dirty="0"/>
              <a:t>Adatbázis</a:t>
            </a:r>
            <a:r>
              <a:rPr lang="hu-HU" dirty="0"/>
              <a:t> modellje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588E334-71F0-D30C-DA0A-D31AB15292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44444C"/>
              </a:clrFrom>
              <a:clrTo>
                <a:srgbClr val="44444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03960" y="1612771"/>
            <a:ext cx="9784080" cy="5316349"/>
          </a:xfrm>
        </p:spPr>
      </p:pic>
    </p:spTree>
    <p:extLst>
      <p:ext uri="{BB962C8B-B14F-4D97-AF65-F5344CB8AC3E}">
        <p14:creationId xmlns:p14="http://schemas.microsoft.com/office/powerpoint/2010/main" val="1795867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02357B-8E5E-BA57-E274-2BCD5511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Rendszer működése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FC378F49-8019-8EFD-1374-20EE911D36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6446" y="1884784"/>
            <a:ext cx="8439106" cy="4973216"/>
          </a:xfrm>
        </p:spPr>
      </p:pic>
    </p:spTree>
    <p:extLst>
      <p:ext uri="{BB962C8B-B14F-4D97-AF65-F5344CB8AC3E}">
        <p14:creationId xmlns:p14="http://schemas.microsoft.com/office/powerpoint/2010/main" val="3790796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_1_1">
            <a:hlinkClick r:id="" action="ppaction://media"/>
            <a:extLst>
              <a:ext uri="{FF2B5EF4-FFF2-40B4-BE49-F238E27FC236}">
                <a16:creationId xmlns:a16="http://schemas.microsoft.com/office/drawing/2014/main" id="{2E31F6F7-2D85-332B-7FD6-24FBDA231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egyezhető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TM03457503[[fn=Jegyezhető]]</Template>
  <TotalTime>797</TotalTime>
  <Words>606</Words>
  <Application>Microsoft Office PowerPoint</Application>
  <PresentationFormat>Szélesvásznú</PresentationFormat>
  <Paragraphs>88</Paragraphs>
  <Slides>16</Slides>
  <Notes>4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1" baseType="lpstr">
      <vt:lpstr>Calibri</vt:lpstr>
      <vt:lpstr>Century Gothic</vt:lpstr>
      <vt:lpstr>inherit</vt:lpstr>
      <vt:lpstr>Wingdings 2</vt:lpstr>
      <vt:lpstr>Jegyezhető</vt:lpstr>
      <vt:lpstr>Programozható elektronikák alkalmazásai Kompakt okos otthon létrehozása mikrokontrollerekkel</vt:lpstr>
      <vt:lpstr>Téma megközelítése</vt:lpstr>
      <vt:lpstr>Célok</vt:lpstr>
      <vt:lpstr>Felhasznált technológiák</vt:lpstr>
      <vt:lpstr>Megvalósított projekt</vt:lpstr>
      <vt:lpstr>Megvalósított eszközök kapcsolási rajzai</vt:lpstr>
      <vt:lpstr>Adatbázis modellje</vt:lpstr>
      <vt:lpstr>Rendszer működése</vt:lpstr>
      <vt:lpstr>PowerPoint-bemutató</vt:lpstr>
      <vt:lpstr>Tesztelések a fejlesztés során</vt:lpstr>
      <vt:lpstr>PowerPoint-bemutató</vt:lpstr>
      <vt:lpstr>Projekt során felmerült kihívást jelentő problémák és megoldásaik</vt:lpstr>
      <vt:lpstr>Jövőbeli tervek</vt:lpstr>
      <vt:lpstr>Konzulensi kérdések</vt:lpstr>
      <vt:lpstr>Opponensi kérdések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Kompakt okos otthon létrehozása mikrokontrollerekkel</dc:title>
  <dc:creator>Gábor Bagoly</dc:creator>
  <cp:lastModifiedBy>Gábor Bagoly</cp:lastModifiedBy>
  <cp:revision>33</cp:revision>
  <dcterms:created xsi:type="dcterms:W3CDTF">2023-04-29T12:15:40Z</dcterms:created>
  <dcterms:modified xsi:type="dcterms:W3CDTF">2023-06-13T17:53:06Z</dcterms:modified>
</cp:coreProperties>
</file>

<file path=docProps/thumbnail.jpeg>
</file>